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  <p:sldMasterId id="2147483660" r:id="rId3"/>
    <p:sldMasterId id="2147483672" r:id="rId4"/>
    <p:sldMasterId id="2147483723" r:id="rId5"/>
    <p:sldMasterId id="2147483696" r:id="rId6"/>
    <p:sldMasterId id="2147483708" r:id="rId7"/>
  </p:sldMasterIdLst>
  <p:notesMasterIdLst>
    <p:notesMasterId r:id="rId24"/>
  </p:notesMasterIdLst>
  <p:handoutMasterIdLst>
    <p:handoutMasterId r:id="rId25"/>
  </p:handoutMasterIdLst>
  <p:sldIdLst>
    <p:sldId id="300" r:id="rId8"/>
    <p:sldId id="295" r:id="rId9"/>
    <p:sldId id="301" r:id="rId10"/>
    <p:sldId id="302" r:id="rId11"/>
    <p:sldId id="303" r:id="rId12"/>
    <p:sldId id="313" r:id="rId13"/>
    <p:sldId id="305" r:id="rId14"/>
    <p:sldId id="304" r:id="rId15"/>
    <p:sldId id="306" r:id="rId16"/>
    <p:sldId id="311" r:id="rId17"/>
    <p:sldId id="307" r:id="rId18"/>
    <p:sldId id="308" r:id="rId19"/>
    <p:sldId id="314" r:id="rId20"/>
    <p:sldId id="309" r:id="rId21"/>
    <p:sldId id="312" r:id="rId22"/>
    <p:sldId id="31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529">
          <p15:clr>
            <a:srgbClr val="A4A3A4"/>
          </p15:clr>
        </p15:guide>
        <p15:guide id="4" orient="horz" pos="1524">
          <p15:clr>
            <a:srgbClr val="A4A3A4"/>
          </p15:clr>
        </p15:guide>
        <p15:guide id="5" orient="horz" pos="224">
          <p15:clr>
            <a:srgbClr val="A4A3A4"/>
          </p15:clr>
        </p15:guide>
        <p15:guide id="6" pos="226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904">
          <p15:clr>
            <a:srgbClr val="A4A3A4"/>
          </p15:clr>
        </p15:guide>
        <p15:guide id="9" orient="horz" pos="700">
          <p15:clr>
            <a:srgbClr val="A4A3A4"/>
          </p15:clr>
        </p15:guide>
        <p15:guide id="10" orient="horz" pos="1528">
          <p15:clr>
            <a:srgbClr val="A4A3A4"/>
          </p15:clr>
        </p15:guide>
        <p15:guide id="11" orient="horz" pos="233">
          <p15:clr>
            <a:srgbClr val="A4A3A4"/>
          </p15:clr>
        </p15:guide>
        <p15:guide id="12" orient="horz" pos="1715">
          <p15:clr>
            <a:srgbClr val="A4A3A4"/>
          </p15:clr>
        </p15:guide>
        <p15:guide id="13" orient="horz" pos="203">
          <p15:clr>
            <a:srgbClr val="A4A3A4"/>
          </p15:clr>
        </p15:guide>
        <p15:guide id="14" pos="2733">
          <p15:clr>
            <a:srgbClr val="A4A3A4"/>
          </p15:clr>
        </p15:guide>
        <p15:guide id="15" pos="2830">
          <p15:clr>
            <a:srgbClr val="A4A3A4"/>
          </p15:clr>
        </p15:guide>
        <p15:guide id="16" pos="2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BD760"/>
    <a:srgbClr val="D336C4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06" autoAdjust="0"/>
    <p:restoredTop sz="94391"/>
  </p:normalViewPr>
  <p:slideViewPr>
    <p:cSldViewPr snapToGrid="0" snapToObjects="1" showGuides="1">
      <p:cViewPr varScale="1">
        <p:scale>
          <a:sx n="90" d="100"/>
          <a:sy n="90" d="100"/>
        </p:scale>
        <p:origin x="1288" y="72"/>
      </p:cViewPr>
      <p:guideLst>
        <p:guide orient="horz" pos="1704"/>
        <p:guide orient="horz" pos="2160"/>
        <p:guide orient="horz" pos="529"/>
        <p:guide orient="horz" pos="1524"/>
        <p:guide orient="horz" pos="224"/>
        <p:guide pos="226"/>
        <p:guide pos="2880"/>
        <p:guide orient="horz" pos="1904"/>
        <p:guide orient="horz" pos="700"/>
        <p:guide orient="horz" pos="1528"/>
        <p:guide orient="horz" pos="233"/>
        <p:guide orient="horz" pos="1715"/>
        <p:guide orient="horz" pos="203"/>
        <p:guide pos="2733"/>
        <p:guide pos="2830"/>
        <p:guide pos="235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25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6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39E4-A057-084B-A8A0-04F0A2C3F0A6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DCA7-D66F-E34C-A40D-53AA0680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A92B-D245-C74A-AD1C-A7E9D68C21D7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3DE2B-9EF7-E44A-8A8D-81262F2C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transform (cancelable biometrics or </a:t>
            </a:r>
            <a:r>
              <a:rPr lang="en-US" dirty="0" err="1"/>
              <a:t>biohashing</a:t>
            </a:r>
            <a:r>
              <a:rPr lang="en-US" dirty="0"/>
              <a:t>): Server still has to keep a key</a:t>
            </a:r>
          </a:p>
          <a:p>
            <a:r>
              <a:rPr lang="en-US" dirty="0"/>
              <a:t>Fuzzy vault &amp; Fuzzy Matching: error correcting code, security is heuristic</a:t>
            </a:r>
          </a:p>
          <a:p>
            <a:r>
              <a:rPr lang="en-US" dirty="0"/>
              <a:t>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5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7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60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353" y="1315158"/>
            <a:ext cx="3812093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563736" y="1315158"/>
            <a:ext cx="4148524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44" y="1315158"/>
            <a:ext cx="2484666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3216922" y="1315158"/>
            <a:ext cx="5511828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1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315158"/>
            <a:ext cx="8288662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0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054834" y="63847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8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3286278" y="1088125"/>
            <a:ext cx="5511828" cy="4743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7200" y="1088125"/>
            <a:ext cx="2484666" cy="474379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3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031359"/>
            <a:ext cx="8288662" cy="4871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5607" y="141896"/>
            <a:ext cx="83325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3494" y="2362514"/>
            <a:ext cx="5494159" cy="14700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Arial Narrow"/>
                <a:cs typeface="Arial Narrow"/>
              </a:defRPr>
            </a:lvl1pPr>
          </a:lstStyle>
          <a:p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SECTION BREAK 2 </a:t>
            </a:r>
            <a:b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</a:br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3076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44634" y="2582358"/>
            <a:ext cx="5326327" cy="1963182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 dirty="0"/>
              <a:t>SECTION BREAK 1 </a:t>
            </a:r>
            <a:br>
              <a:rPr lang="en-AU" dirty="0"/>
            </a:br>
            <a:r>
              <a:rPr lang="en-AU" dirty="0"/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296704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How to use the Monash Brand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FINA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FINAL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16A7-1BBE-0246-8B18-68B8A757ECD8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covers-3-1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2" r:id="rId2"/>
    <p:sldLayoutId id="2147483676" r:id="rId3"/>
    <p:sldLayoutId id="2147483720" r:id="rId4"/>
    <p:sldLayoutId id="2147483681" r:id="rId5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covers-3-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s-1-standard-covers-3-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templates-1-standard-6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8" r:id="rId4"/>
    <p:sldLayoutId id="2147483721" r:id="rId5"/>
    <p:sldLayoutId id="214748371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AU" dirty="0"/>
              <a:t>Privacy Preserving Authentication with Modern</a:t>
            </a:r>
            <a:br>
              <a:rPr lang="en-AU" dirty="0"/>
            </a:br>
            <a:r>
              <a:rPr lang="en-AU" dirty="0"/>
              <a:t>cryptographic techniques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8687" y="4800517"/>
            <a:ext cx="5352240" cy="633181"/>
          </a:xfrm>
        </p:spPr>
        <p:txBody>
          <a:bodyPr/>
          <a:lstStyle/>
          <a:p>
            <a:pPr algn="r"/>
            <a:r>
              <a:rPr lang="en-US" dirty="0"/>
              <a:t>Trung Dinh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Supervisors: </a:t>
            </a:r>
            <a:endParaRPr lang="vi-VN" dirty="0"/>
          </a:p>
          <a:p>
            <a:pPr algn="r"/>
            <a:r>
              <a:rPr lang="en-US" dirty="0" err="1"/>
              <a:t>Dr</a:t>
            </a:r>
            <a:r>
              <a:rPr lang="en-US" dirty="0"/>
              <a:t> Ron Steinfeld</a:t>
            </a:r>
          </a:p>
          <a:p>
            <a:pPr algn="r"/>
            <a:r>
              <a:rPr lang="en-US" dirty="0" err="1"/>
              <a:t>Dr</a:t>
            </a:r>
            <a:r>
              <a:rPr lang="en-US" dirty="0"/>
              <a:t> Nandita Bhattacharjee</a:t>
            </a:r>
            <a:endParaRPr lang="en-AU" dirty="0"/>
          </a:p>
          <a:p>
            <a:pPr algn="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92576" y="324839"/>
            <a:ext cx="1538351" cy="854080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en-GB" sz="1850" dirty="0">
                <a:solidFill>
                  <a:srgbClr val="006DAE"/>
                </a:solidFill>
                <a:latin typeface="Arial Narrow"/>
                <a:cs typeface="Arial Narrow"/>
              </a:rPr>
              <a:t>MONASH</a:t>
            </a:r>
            <a:br>
              <a:rPr lang="en-GB" sz="1850" baseline="30000" dirty="0">
                <a:latin typeface="Arial Narrow"/>
                <a:cs typeface="Arial Narrow"/>
              </a:rPr>
            </a:br>
            <a:r>
              <a:rPr lang="en-GB" sz="1850" dirty="0">
                <a:solidFill>
                  <a:srgbClr val="000000"/>
                </a:solidFill>
                <a:latin typeface="Arial Narrow"/>
                <a:cs typeface="Arial Narrow"/>
              </a:rPr>
              <a:t>INFORMATION</a:t>
            </a:r>
          </a:p>
          <a:p>
            <a:r>
              <a:rPr lang="en-GB" sz="1850" dirty="0">
                <a:solidFill>
                  <a:srgbClr val="000000"/>
                </a:solidFill>
                <a:latin typeface="Arial Narrow"/>
                <a:cs typeface="Arial Narrow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59720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FBA5B-9666-48C9-BFEF-346447D4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97" y="100083"/>
            <a:ext cx="6241254" cy="6095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5FB705-1868-48EF-A98F-4236FA3038AD}"/>
              </a:ext>
            </a:extLst>
          </p:cNvPr>
          <p:cNvSpPr txBox="1"/>
          <p:nvPr/>
        </p:nvSpPr>
        <p:spPr>
          <a:xfrm>
            <a:off x="6932428" y="5397093"/>
            <a:ext cx="203044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Results:</a:t>
            </a:r>
          </a:p>
          <a:p>
            <a:r>
              <a:rPr lang="en-US" sz="1200" dirty="0"/>
              <a:t>Security level: 92</a:t>
            </a:r>
          </a:p>
          <a:p>
            <a:r>
              <a:rPr lang="en-US" sz="1200" dirty="0"/>
              <a:t>Computation time: &lt; 4 s</a:t>
            </a:r>
          </a:p>
          <a:p>
            <a:r>
              <a:rPr lang="en-US" sz="1200" dirty="0"/>
              <a:t>Communication size: ~ 40MB</a:t>
            </a:r>
            <a:endParaRPr lang="en-AU" sz="1200" dirty="0"/>
          </a:p>
        </p:txBody>
      </p:sp>
    </p:spTree>
    <p:extLst>
      <p:ext uri="{BB962C8B-B14F-4D97-AF65-F5344CB8AC3E}">
        <p14:creationId xmlns:p14="http://schemas.microsoft.com/office/powerpoint/2010/main" val="404520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73F5F-D341-4118-B96C-B6AF3C4F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protocol – The fourth variant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CBF1-B057-4103-8330-A2A161A293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  <a:p>
            <a:r>
              <a:rPr lang="en-US" dirty="0"/>
              <a:t>Big changes</a:t>
            </a:r>
          </a:p>
          <a:p>
            <a:pPr lvl="1"/>
            <a:r>
              <a:rPr lang="en-US" dirty="0"/>
              <a:t>Replace Stern-based ZKP with</a:t>
            </a:r>
          </a:p>
          <a:p>
            <a:pPr lvl="2"/>
            <a:r>
              <a:rPr lang="en-US" dirty="0"/>
              <a:t>A </a:t>
            </a:r>
            <a:r>
              <a:rPr lang="en-US" dirty="0" err="1"/>
              <a:t>Schnoor</a:t>
            </a:r>
            <a:r>
              <a:rPr lang="en-US" dirty="0"/>
              <a:t>-based ZKP to prove small noise in ciphertext</a:t>
            </a:r>
          </a:p>
          <a:p>
            <a:pPr lvl="2"/>
            <a:r>
              <a:rPr lang="en-US" dirty="0"/>
              <a:t>A challenge response protocol to prove binary plaintext</a:t>
            </a:r>
          </a:p>
          <a:p>
            <a:pPr lvl="1"/>
            <a:r>
              <a:rPr lang="en-US" dirty="0"/>
              <a:t>Yasuda et. al. ‘s packing method is not applicable anymore</a:t>
            </a:r>
          </a:p>
          <a:p>
            <a:pPr lvl="1"/>
            <a:r>
              <a:rPr lang="en-US" dirty="0"/>
              <a:t>HD Computation based on CRT packed ciphertext</a:t>
            </a:r>
          </a:p>
          <a:p>
            <a:pPr lvl="1"/>
            <a:r>
              <a:rPr lang="en-US" dirty="0"/>
              <a:t>HD </a:t>
            </a:r>
            <a:r>
              <a:rPr lang="en-US" dirty="0" err="1"/>
              <a:t>comparision</a:t>
            </a:r>
            <a:r>
              <a:rPr lang="en-US" dirty="0"/>
              <a:t> using garbled circuit + oblivious transfer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4413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389D-FC36-4D98-AF22-94C1B4EE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4</a:t>
            </a:r>
            <a:r>
              <a:rPr lang="en-US" baseline="30000" dirty="0"/>
              <a:t>th</a:t>
            </a:r>
            <a:r>
              <a:rPr lang="en-US" dirty="0"/>
              <a:t> variant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5C8C4-D3E1-4B3A-8AE8-519219A6E4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Results:?</a:t>
            </a:r>
          </a:p>
          <a:p>
            <a:r>
              <a:rPr lang="en-US" dirty="0"/>
              <a:t>Evaluation:</a:t>
            </a:r>
          </a:p>
          <a:p>
            <a:pPr lvl="1"/>
            <a:r>
              <a:rPr lang="en-US" dirty="0"/>
              <a:t>Homomorphic addition: n log(n)</a:t>
            </a:r>
          </a:p>
          <a:p>
            <a:pPr lvl="1"/>
            <a:r>
              <a:rPr lang="en-US" dirty="0"/>
              <a:t>Homomorphic multiplication: 0,  but log(n) </a:t>
            </a:r>
            <a:r>
              <a:rPr lang="en-US" dirty="0" err="1"/>
              <a:t>keyswitches</a:t>
            </a:r>
            <a:endParaRPr lang="en-US" dirty="0"/>
          </a:p>
          <a:p>
            <a:pPr lvl="1"/>
            <a:r>
              <a:rPr lang="en-US" dirty="0"/>
              <a:t>Circuit size (Comparator circuit): 2*log(n) NAND gates + log(n) OR gates</a:t>
            </a:r>
          </a:p>
          <a:p>
            <a:r>
              <a:rPr lang="en-US" dirty="0"/>
              <a:t>Expectation:</a:t>
            </a:r>
          </a:p>
          <a:p>
            <a:pPr lvl="1"/>
            <a:r>
              <a:rPr lang="en-US" dirty="0"/>
              <a:t>Same cost as the first variant</a:t>
            </a:r>
          </a:p>
          <a:p>
            <a:pPr lvl="1"/>
            <a:r>
              <a:rPr lang="en-US" dirty="0"/>
              <a:t>Only expensive when initializing the protocol!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2689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75AF-C4CF-4DE6-ABEE-864DA63C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A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FF077A-95BB-4469-A1D1-397A791678A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11179078"/>
              </p:ext>
            </p:extLst>
          </p:nvPr>
        </p:nvGraphicFramePr>
        <p:xfrm>
          <a:off x="457200" y="1231900"/>
          <a:ext cx="8477534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4018">
                  <a:extLst>
                    <a:ext uri="{9D8B030D-6E8A-4147-A177-3AD203B41FA5}">
                      <a16:colId xmlns:a16="http://schemas.microsoft.com/office/drawing/2014/main" val="3899102992"/>
                    </a:ext>
                  </a:extLst>
                </a:gridCol>
                <a:gridCol w="1664018">
                  <a:extLst>
                    <a:ext uri="{9D8B030D-6E8A-4147-A177-3AD203B41FA5}">
                      <a16:colId xmlns:a16="http://schemas.microsoft.com/office/drawing/2014/main" val="1945350099"/>
                    </a:ext>
                  </a:extLst>
                </a:gridCol>
                <a:gridCol w="1746657">
                  <a:extLst>
                    <a:ext uri="{9D8B030D-6E8A-4147-A177-3AD203B41FA5}">
                      <a16:colId xmlns:a16="http://schemas.microsoft.com/office/drawing/2014/main" val="1669461030"/>
                    </a:ext>
                  </a:extLst>
                </a:gridCol>
                <a:gridCol w="1581379">
                  <a:extLst>
                    <a:ext uri="{9D8B030D-6E8A-4147-A177-3AD203B41FA5}">
                      <a16:colId xmlns:a16="http://schemas.microsoft.com/office/drawing/2014/main" val="343488493"/>
                    </a:ext>
                  </a:extLst>
                </a:gridCol>
                <a:gridCol w="1821462">
                  <a:extLst>
                    <a:ext uri="{9D8B030D-6E8A-4147-A177-3AD203B41FA5}">
                      <a16:colId xmlns:a16="http://schemas.microsoft.com/office/drawing/2014/main" val="935324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Multi-factor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Non-Exposure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</a:t>
                      </a:r>
                      <a:r>
                        <a:rPr lang="en-US" dirty="0" err="1"/>
                        <a:t>Init</a:t>
                      </a:r>
                      <a:r>
                        <a:rPr lang="en-US" dirty="0"/>
                        <a:t> overhead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Communication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91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Protocol 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898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Protocol 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56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Protocol 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50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Protocol 4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668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48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0185-91CA-41A0-85F7-7998C725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2166E-CE70-4423-AB2F-E06911AAF3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  <a:p>
            <a:pPr lvl="1"/>
            <a:r>
              <a:rPr lang="en-AU" dirty="0"/>
              <a:t>How practical it is to provide </a:t>
            </a:r>
            <a:r>
              <a:rPr lang="en-AU" b="1" dirty="0"/>
              <a:t>long term security</a:t>
            </a:r>
            <a:r>
              <a:rPr lang="en-AU" dirty="0"/>
              <a:t> (quantum-resistant) for </a:t>
            </a:r>
            <a:r>
              <a:rPr lang="en-AU" b="1" dirty="0"/>
              <a:t>highly private data</a:t>
            </a:r>
            <a:r>
              <a:rPr lang="en-US" dirty="0"/>
              <a:t>?</a:t>
            </a:r>
          </a:p>
          <a:p>
            <a:pPr lvl="1"/>
            <a:r>
              <a:rPr lang="en-AU" dirty="0"/>
              <a:t>With cloud computing being deployed widely, would it be possible </a:t>
            </a:r>
            <a:r>
              <a:rPr lang="en-AU" b="1" dirty="0"/>
              <a:t>not to rely on trusted third parties </a:t>
            </a:r>
            <a:r>
              <a:rPr lang="en-AU" dirty="0"/>
              <a:t>to do biometric authentication to reduce the overall risk of template exposure?</a:t>
            </a:r>
          </a:p>
          <a:p>
            <a:pPr lvl="1"/>
            <a:r>
              <a:rPr lang="en-AU" dirty="0"/>
              <a:t>Is it practically possible to protect against </a:t>
            </a:r>
            <a:r>
              <a:rPr lang="en-AU" b="1" dirty="0"/>
              <a:t>malicious client model </a:t>
            </a:r>
            <a:r>
              <a:rPr lang="en-AU" dirty="0"/>
              <a:t>for two-party protocols that used lattice-based cryptographic techniques?</a:t>
            </a:r>
            <a:endParaRPr lang="en-US" dirty="0"/>
          </a:p>
          <a:p>
            <a:r>
              <a:rPr lang="en-US" dirty="0"/>
              <a:t>Publications:</a:t>
            </a:r>
          </a:p>
          <a:p>
            <a:pPr lvl="1"/>
            <a:r>
              <a:rPr lang="en-US" dirty="0"/>
              <a:t>First &amp; Second Variant: ISPEC 2017</a:t>
            </a:r>
          </a:p>
          <a:p>
            <a:pPr lvl="1"/>
            <a:r>
              <a:rPr lang="en-US" dirty="0"/>
              <a:t>Third Variant: IEEE S&amp;P Journal (November)</a:t>
            </a:r>
          </a:p>
          <a:p>
            <a:pPr lvl="1"/>
            <a:r>
              <a:rPr lang="en-US" dirty="0"/>
              <a:t>Fourth Variant: 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60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507F-DC5D-49E4-8DF9-35582C75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58524-B716-4DC3-91AA-3764C86B4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666" y="135250"/>
            <a:ext cx="5253391" cy="59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02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9EC2-2F7A-4EF6-BC3C-D9075C98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6B643-AA73-497C-BDFE-F42C01A7B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204" y="2804878"/>
            <a:ext cx="8319621" cy="1724591"/>
          </a:xfrm>
        </p:spPr>
        <p:txBody>
          <a:bodyPr/>
          <a:lstStyle/>
          <a:p>
            <a:pPr marL="0" indent="0">
              <a:buNone/>
            </a:pPr>
            <a:r>
              <a:rPr lang="en-US" sz="8000" dirty="0"/>
              <a:t>THANK YOU!</a:t>
            </a:r>
            <a:endParaRPr lang="en-AU" sz="8000" dirty="0"/>
          </a:p>
        </p:txBody>
      </p:sp>
    </p:spTree>
    <p:extLst>
      <p:ext uri="{BB962C8B-B14F-4D97-AF65-F5344CB8AC3E}">
        <p14:creationId xmlns:p14="http://schemas.microsoft.com/office/powerpoint/2010/main" val="171563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  <a:p>
            <a:r>
              <a:rPr lang="en-US" dirty="0"/>
              <a:t>The protocols</a:t>
            </a:r>
          </a:p>
          <a:p>
            <a:pPr lvl="1"/>
            <a:r>
              <a:rPr lang="en-US" dirty="0"/>
              <a:t>Variant 1: Computing HD homomorphically</a:t>
            </a:r>
          </a:p>
          <a:p>
            <a:pPr lvl="1"/>
            <a:r>
              <a:rPr lang="en-US" dirty="0"/>
              <a:t>Variant 2: Covering Circuit Privacy</a:t>
            </a:r>
          </a:p>
          <a:p>
            <a:pPr lvl="1"/>
            <a:r>
              <a:rPr lang="en-US" dirty="0"/>
              <a:t>Variant 3: Computing &amp; Comparing HD homomorphically</a:t>
            </a:r>
          </a:p>
          <a:p>
            <a:pPr lvl="1"/>
            <a:r>
              <a:rPr lang="en-US" dirty="0"/>
              <a:t>Variant 4: Removing the overhead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76053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E136-3185-47AC-A17B-AB3303CB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222A-6492-4E32-A396-B7C3730B6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3384" y="771785"/>
            <a:ext cx="8319621" cy="4525963"/>
          </a:xfrm>
        </p:spPr>
        <p:txBody>
          <a:bodyPr/>
          <a:lstStyle/>
          <a:p>
            <a:r>
              <a:rPr lang="en-US" dirty="0"/>
              <a:t>Context &amp; Motivation</a:t>
            </a:r>
          </a:p>
          <a:p>
            <a:pPr lvl="1"/>
            <a:r>
              <a:rPr lang="en-US" dirty="0"/>
              <a:t>User Authentication &amp; Biometrics</a:t>
            </a:r>
          </a:p>
          <a:p>
            <a:pPr lvl="1"/>
            <a:r>
              <a:rPr lang="en-US" dirty="0"/>
              <a:t>Biometrics data should be handled with care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Privacy against the server</a:t>
            </a:r>
          </a:p>
          <a:p>
            <a:pPr lvl="1"/>
            <a:r>
              <a:rPr lang="en-US" dirty="0"/>
              <a:t>Quantum Resistant</a:t>
            </a:r>
          </a:p>
          <a:p>
            <a:pPr lvl="1"/>
            <a:r>
              <a:rPr lang="en-US" dirty="0"/>
              <a:t>Third Party non-reliance</a:t>
            </a:r>
          </a:p>
          <a:p>
            <a:pPr lvl="1"/>
            <a:r>
              <a:rPr lang="en-US" dirty="0"/>
              <a:t>Malicious Client Model</a:t>
            </a:r>
          </a:p>
          <a:p>
            <a:pPr lvl="1"/>
            <a:r>
              <a:rPr lang="en-US" dirty="0"/>
              <a:t>Multifactor security</a:t>
            </a:r>
          </a:p>
          <a:p>
            <a:pPr lvl="1"/>
            <a:r>
              <a:rPr lang="en-US" dirty="0"/>
              <a:t>Practical performance</a:t>
            </a:r>
          </a:p>
          <a:p>
            <a:r>
              <a:rPr lang="en-US" dirty="0"/>
              <a:t>Related works</a:t>
            </a:r>
          </a:p>
          <a:p>
            <a:pPr lvl="1"/>
            <a:r>
              <a:rPr lang="en-US" dirty="0"/>
              <a:t>3 main approaches</a:t>
            </a:r>
          </a:p>
          <a:p>
            <a:pPr lvl="1"/>
            <a:r>
              <a:rPr lang="en-US" dirty="0"/>
              <a:t>The HE approach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943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BEAF-54FB-4829-AAAA-A41E78A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39E6-378A-4E86-A54D-0D844005A3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Disciplinary contribution: a first protocol that provide all of the features</a:t>
            </a:r>
          </a:p>
          <a:p>
            <a:r>
              <a:rPr lang="en-US" dirty="0"/>
              <a:t>Technical contributions:</a:t>
            </a:r>
          </a:p>
          <a:p>
            <a:pPr lvl="1"/>
            <a:r>
              <a:rPr lang="en-AU" dirty="0"/>
              <a:t>A formal model for privacy-preserving biometric authentication</a:t>
            </a:r>
          </a:p>
          <a:p>
            <a:pPr lvl="1"/>
            <a:r>
              <a:rPr lang="en-AU" dirty="0"/>
              <a:t>2 new variant ZKPs of plaintext for lattice-based cryptosystems</a:t>
            </a:r>
          </a:p>
          <a:p>
            <a:pPr lvl="1"/>
            <a:r>
              <a:rPr lang="en-AU" dirty="0"/>
              <a:t>Decomposition and Combination techniques to balance computation and communication in applications using lattice-based crypto techniques</a:t>
            </a:r>
          </a:p>
          <a:p>
            <a:pPr lvl="1"/>
            <a:r>
              <a:rPr lang="en-AU" dirty="0"/>
              <a:t>A new technique to improve security analysis of noise-based cryptosystems to provide both efficiency and provable-security.</a:t>
            </a:r>
          </a:p>
        </p:txBody>
      </p:sp>
    </p:spTree>
    <p:extLst>
      <p:ext uri="{BB962C8B-B14F-4D97-AF65-F5344CB8AC3E}">
        <p14:creationId xmlns:p14="http://schemas.microsoft.com/office/powerpoint/2010/main" val="299339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19AF-6548-4587-8ED6-AA865710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protocols – The basic form – nonprivate</a:t>
            </a:r>
            <a:br>
              <a:rPr lang="en-US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270A-CC23-4599-9F6C-EDA195D35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31260"/>
            <a:ext cx="3257108" cy="4525963"/>
          </a:xfrm>
        </p:spPr>
        <p:txBody>
          <a:bodyPr/>
          <a:lstStyle/>
          <a:p>
            <a:r>
              <a:rPr lang="en-US" sz="1800" dirty="0"/>
              <a:t>Main parties: Client &amp; Server</a:t>
            </a:r>
          </a:p>
          <a:p>
            <a:r>
              <a:rPr lang="en-US" sz="1800" dirty="0"/>
              <a:t>Main Steps: Enrolment &amp; Authentication</a:t>
            </a:r>
          </a:p>
          <a:p>
            <a:r>
              <a:rPr lang="en-US" sz="1800" dirty="0"/>
              <a:t>Distance between T and Q</a:t>
            </a:r>
          </a:p>
          <a:p>
            <a:r>
              <a:rPr lang="en-US" sz="1800" dirty="0"/>
              <a:t>The goal: Protect T and Q</a:t>
            </a:r>
          </a:p>
          <a:p>
            <a:r>
              <a:rPr lang="en-US" sz="1800" dirty="0"/>
              <a:t>Our scope:</a:t>
            </a:r>
          </a:p>
          <a:p>
            <a:pPr lvl="1"/>
            <a:r>
              <a:rPr lang="en-US" sz="1800" dirty="0"/>
              <a:t>3 approaches to privacy-preserving</a:t>
            </a:r>
          </a:p>
          <a:p>
            <a:pPr lvl="1"/>
            <a:r>
              <a:rPr lang="en-US" sz="1800" dirty="0"/>
              <a:t>Hamming Distance</a:t>
            </a:r>
          </a:p>
          <a:p>
            <a:pPr lvl="1"/>
            <a:r>
              <a:rPr lang="en-US" sz="1800" dirty="0"/>
              <a:t>Iris bit string (1024-2048 bits)</a:t>
            </a:r>
            <a:endParaRPr lang="en-AU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80FD7A-7D76-43D8-A8CE-D623A42B4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135" y="666194"/>
            <a:ext cx="5105411" cy="49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36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D582-181D-4415-BAA4-C14DE6FC4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threat model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B2EFC-1366-4EB5-90BA-5C1E98C8E0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Active Multi-factor Client</a:t>
            </a:r>
          </a:p>
          <a:p>
            <a:pPr lvl="1"/>
            <a:r>
              <a:rPr lang="en-US" dirty="0"/>
              <a:t>Can have access to one of the factor</a:t>
            </a:r>
          </a:p>
          <a:p>
            <a:pPr lvl="1"/>
            <a:r>
              <a:rPr lang="en-US" dirty="0"/>
              <a:t>Not Honest But Curious</a:t>
            </a:r>
          </a:p>
          <a:p>
            <a:r>
              <a:rPr lang="en-US" dirty="0"/>
              <a:t>Passive Server</a:t>
            </a:r>
          </a:p>
          <a:p>
            <a:pPr lvl="1"/>
            <a:r>
              <a:rPr lang="en-US" dirty="0"/>
              <a:t>Can observe the protocol transcript</a:t>
            </a:r>
          </a:p>
          <a:p>
            <a:pPr lvl="1"/>
            <a:r>
              <a:rPr lang="en-US" dirty="0"/>
              <a:t>Can access HD value (first and second variant)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251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7E87-7635-44C4-A8BE-B567D408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protocol – First Variant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B355-2408-43C8-9537-59B73658D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3200401" cy="3815661"/>
          </a:xfrm>
        </p:spPr>
        <p:txBody>
          <a:bodyPr/>
          <a:lstStyle/>
          <a:p>
            <a:r>
              <a:rPr lang="en-US" sz="1400" dirty="0"/>
              <a:t>The natural approach</a:t>
            </a:r>
          </a:p>
          <a:p>
            <a:pPr lvl="1"/>
            <a:r>
              <a:rPr lang="en-US" sz="1400" dirty="0"/>
              <a:t>Yasuda et. al. [2014] technique</a:t>
            </a:r>
          </a:p>
          <a:p>
            <a:pPr lvl="1"/>
            <a:r>
              <a:rPr lang="en-US" sz="1400" dirty="0"/>
              <a:t>The trusted third party</a:t>
            </a:r>
          </a:p>
          <a:p>
            <a:r>
              <a:rPr lang="en-US" sz="1400" dirty="0"/>
              <a:t>Our approach</a:t>
            </a:r>
          </a:p>
          <a:p>
            <a:pPr lvl="1"/>
            <a:r>
              <a:rPr lang="en-US" sz="1400" dirty="0"/>
              <a:t>Who should decrypt</a:t>
            </a:r>
          </a:p>
          <a:p>
            <a:pPr lvl="1"/>
            <a:r>
              <a:rPr lang="en-US" sz="1400" dirty="0"/>
              <a:t>Problems:</a:t>
            </a:r>
          </a:p>
          <a:p>
            <a:pPr lvl="2"/>
            <a:r>
              <a:rPr lang="en-US" sz="1400" dirty="0"/>
              <a:t>HD expose to client?</a:t>
            </a:r>
          </a:p>
          <a:p>
            <a:pPr lvl="2"/>
            <a:r>
              <a:rPr lang="en-US" sz="1400" dirty="0"/>
              <a:t>Client is malicious</a:t>
            </a:r>
          </a:p>
          <a:p>
            <a:pPr lvl="1"/>
            <a:r>
              <a:rPr lang="en-US" sz="1400" dirty="0"/>
              <a:t>Solutions:</a:t>
            </a:r>
          </a:p>
          <a:p>
            <a:pPr lvl="2"/>
            <a:r>
              <a:rPr lang="en-US" sz="1400" dirty="0"/>
              <a:t>1 homomorphic addition</a:t>
            </a:r>
          </a:p>
          <a:p>
            <a:pPr lvl="2"/>
            <a:r>
              <a:rPr lang="en-US" sz="1400" dirty="0"/>
              <a:t>ZKP to enforce active security</a:t>
            </a:r>
          </a:p>
          <a:p>
            <a:pPr lvl="1"/>
            <a:r>
              <a:rPr lang="en-US" sz="1400" dirty="0"/>
              <a:t>The ZKPs’ cost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729E13-0813-4EF3-8497-749EEFA45FDB}"/>
              </a:ext>
            </a:extLst>
          </p:cNvPr>
          <p:cNvSpPr txBox="1"/>
          <p:nvPr/>
        </p:nvSpPr>
        <p:spPr>
          <a:xfrm>
            <a:off x="92785" y="4952855"/>
            <a:ext cx="373493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  <a:p>
            <a:r>
              <a:rPr lang="en-US" dirty="0"/>
              <a:t>Security level: 142-152</a:t>
            </a:r>
          </a:p>
          <a:p>
            <a:r>
              <a:rPr lang="en-US" dirty="0"/>
              <a:t>Computation time: &lt; 0.5 s</a:t>
            </a:r>
          </a:p>
          <a:p>
            <a:r>
              <a:rPr lang="en-US" dirty="0"/>
              <a:t>Communication size: ~ 8MB</a:t>
            </a:r>
            <a:endParaRPr lang="en-AU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E710F5-808F-45E0-850C-D6DE38C1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21" y="184777"/>
            <a:ext cx="5111563" cy="56983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EF78AB-B74C-45B3-82F5-343118536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06" y="454839"/>
            <a:ext cx="5168922" cy="556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0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8C4D-4A46-4DA1-85C6-38AAD530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protocol – The second variant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FA385-ABF8-4E01-8E70-94ED0861A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693" y="855893"/>
            <a:ext cx="3122427" cy="3589256"/>
          </a:xfrm>
        </p:spPr>
        <p:txBody>
          <a:bodyPr/>
          <a:lstStyle/>
          <a:p>
            <a:r>
              <a:rPr lang="en-US" sz="1400" dirty="0"/>
              <a:t>The problem: Circuit Privacy</a:t>
            </a:r>
          </a:p>
          <a:p>
            <a:pPr lvl="1"/>
            <a:r>
              <a:rPr lang="en-US" sz="1400" dirty="0"/>
              <a:t>We use RLWE cryptosystem, a noise-based one:</a:t>
            </a:r>
          </a:p>
          <a:p>
            <a:pPr lvl="1"/>
            <a:r>
              <a:rPr lang="en-US" sz="1400" dirty="0"/>
              <a:t>The ciphertext </a:t>
            </a:r>
            <a:r>
              <a:rPr lang="en-US" sz="1400" dirty="0" err="1"/>
              <a:t>enc</a:t>
            </a:r>
            <a:r>
              <a:rPr lang="en-US" sz="1400" dirty="0"/>
              <a:t>(</a:t>
            </a:r>
            <a:r>
              <a:rPr lang="en-US" sz="1400" dirty="0" err="1"/>
              <a:t>HD+r</a:t>
            </a:r>
            <a:r>
              <a:rPr lang="en-US" sz="1400" dirty="0"/>
              <a:t>) sent to the client has a noise element</a:t>
            </a:r>
          </a:p>
          <a:p>
            <a:pPr lvl="1"/>
            <a:r>
              <a:rPr lang="en-US" sz="1400" dirty="0"/>
              <a:t>The noise has correlated data to the original T</a:t>
            </a:r>
          </a:p>
          <a:p>
            <a:r>
              <a:rPr lang="en-US" sz="1400" dirty="0"/>
              <a:t>Our solution</a:t>
            </a:r>
          </a:p>
          <a:p>
            <a:pPr lvl="1"/>
            <a:r>
              <a:rPr lang="en-US" sz="1400" dirty="0"/>
              <a:t>Masking the noise with extra noise!</a:t>
            </a:r>
          </a:p>
          <a:p>
            <a:pPr lvl="1"/>
            <a:r>
              <a:rPr lang="en-US" sz="1400" dirty="0"/>
              <a:t>Not too much, not too few</a:t>
            </a:r>
          </a:p>
          <a:p>
            <a:pPr lvl="1"/>
            <a:r>
              <a:rPr lang="en-US" sz="1400" dirty="0"/>
              <a:t>A new application of </a:t>
            </a:r>
            <a:r>
              <a:rPr lang="en-US" sz="1400" dirty="0" err="1"/>
              <a:t>Renyi</a:t>
            </a:r>
            <a:r>
              <a:rPr lang="en-US" sz="1400" dirty="0"/>
              <a:t> Divergence analysis:</a:t>
            </a:r>
          </a:p>
          <a:p>
            <a:pPr lvl="2"/>
            <a:r>
              <a:rPr lang="en-US" sz="1400" dirty="0"/>
              <a:t>Other approach: Statistical Distance: Less efficient</a:t>
            </a:r>
          </a:p>
          <a:p>
            <a:pPr marL="457200" lvl="1" indent="0">
              <a:buNone/>
            </a:pPr>
            <a:endParaRPr lang="en-AU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7B1CB9-F6C2-47AE-B5DD-6F4AB1DD8720}"/>
              </a:ext>
            </a:extLst>
          </p:cNvPr>
          <p:cNvSpPr txBox="1"/>
          <p:nvPr/>
        </p:nvSpPr>
        <p:spPr>
          <a:xfrm>
            <a:off x="205457" y="5098761"/>
            <a:ext cx="317083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Results:</a:t>
            </a:r>
          </a:p>
          <a:p>
            <a:r>
              <a:rPr lang="en-US" dirty="0"/>
              <a:t>Security level: 142-152</a:t>
            </a:r>
          </a:p>
          <a:p>
            <a:r>
              <a:rPr lang="en-US" dirty="0"/>
              <a:t>Computation time: &lt; 0.5 s</a:t>
            </a:r>
          </a:p>
          <a:p>
            <a:r>
              <a:rPr lang="en-US" dirty="0"/>
              <a:t>Communication size: ~ 16MB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DEBF0-E5B5-45CC-942B-D89EF4BF8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061" y="595423"/>
            <a:ext cx="5635749" cy="533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2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152F-5D85-4711-99A6-D780654BC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protocol – Third Variant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71286-6134-4645-A066-1B4CA0130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Last protocols: we assume HD exposure is plausible</a:t>
            </a:r>
          </a:p>
          <a:p>
            <a:r>
              <a:rPr lang="en-US" dirty="0"/>
              <a:t>Question: Can we do one step further, hiding HD from the server?</a:t>
            </a:r>
          </a:p>
          <a:p>
            <a:r>
              <a:rPr lang="en-US" dirty="0"/>
              <a:t>Our approach</a:t>
            </a:r>
          </a:p>
          <a:p>
            <a:pPr lvl="1"/>
            <a:r>
              <a:rPr lang="en-US" dirty="0"/>
              <a:t>The goal: compute </a:t>
            </a:r>
            <a:r>
              <a:rPr lang="en-US" dirty="0" err="1"/>
              <a:t>Enc</a:t>
            </a:r>
            <a:r>
              <a:rPr lang="en-US" dirty="0"/>
              <a:t>(HD &lt; t) homomorphically</a:t>
            </a:r>
          </a:p>
          <a:p>
            <a:pPr lvl="1"/>
            <a:r>
              <a:rPr lang="en-US" dirty="0"/>
              <a:t>Observation: HD &lt; t  </a:t>
            </a:r>
            <a:r>
              <a:rPr lang="en-US" dirty="0" err="1"/>
              <a:t>iff</a:t>
            </a:r>
            <a:r>
              <a:rPr lang="en-US" dirty="0"/>
              <a:t> MSB(2</a:t>
            </a:r>
            <a:r>
              <a:rPr lang="en-US" baseline="30000" dirty="0"/>
              <a:t>l</a:t>
            </a:r>
            <a:r>
              <a:rPr lang="en-US" baseline="-25000" dirty="0"/>
              <a:t> </a:t>
            </a:r>
            <a:r>
              <a:rPr lang="en-US" dirty="0"/>
              <a:t> + t – HD) = 1</a:t>
            </a:r>
          </a:p>
          <a:p>
            <a:pPr lvl="1"/>
            <a:r>
              <a:rPr lang="en-US" dirty="0"/>
              <a:t>So we want to solve: </a:t>
            </a:r>
            <a:r>
              <a:rPr lang="en-US" dirty="0" err="1"/>
              <a:t>enc</a:t>
            </a:r>
            <a:r>
              <a:rPr lang="en-US" dirty="0"/>
              <a:t> (MSB(2</a:t>
            </a:r>
            <a:r>
              <a:rPr lang="en-US" baseline="30000" dirty="0"/>
              <a:t>l</a:t>
            </a:r>
            <a:r>
              <a:rPr lang="en-US" baseline="-25000" dirty="0"/>
              <a:t> </a:t>
            </a:r>
            <a:r>
              <a:rPr lang="en-US" dirty="0"/>
              <a:t> + t – HD))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63877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_1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break 2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907c67bc-553d-4d22-8952-3dd21150ca95" Revision="1" Stencil="System.MyShapes" StencilVersion="1.0"/>
</Control>
</file>

<file path=customXml/itemProps1.xml><?xml version="1.0" encoding="utf-8"?>
<ds:datastoreItem xmlns:ds="http://schemas.openxmlformats.org/officeDocument/2006/customXml" ds:itemID="{9B7CBD6A-17D2-4898-87AE-7AF84034CDB1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9023</TotalTime>
  <Words>773</Words>
  <Application>Microsoft Office PowerPoint</Application>
  <PresentationFormat>On-screen Show (4:3)</PresentationFormat>
  <Paragraphs>154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Arial Narrow</vt:lpstr>
      <vt:lpstr>Calibri</vt:lpstr>
      <vt:lpstr>Wingdings</vt:lpstr>
      <vt:lpstr>Title slide_1</vt:lpstr>
      <vt:lpstr>Title slide_2</vt:lpstr>
      <vt:lpstr>1_Standard slide</vt:lpstr>
      <vt:lpstr>Section break 2</vt:lpstr>
      <vt:lpstr>Section break 1</vt:lpstr>
      <vt:lpstr>4_Custom Design</vt:lpstr>
      <vt:lpstr>Privacy Preserving Authentication with Modern cryptographic techniques</vt:lpstr>
      <vt:lpstr>Outline</vt:lpstr>
      <vt:lpstr>Project Summary</vt:lpstr>
      <vt:lpstr>Contributions</vt:lpstr>
      <vt:lpstr>The protocols – The basic form – nonprivate </vt:lpstr>
      <vt:lpstr>The threat model</vt:lpstr>
      <vt:lpstr>The protocol – First Variant</vt:lpstr>
      <vt:lpstr>The protocol – The second variant</vt:lpstr>
      <vt:lpstr>The protocol – Third Variant</vt:lpstr>
      <vt:lpstr>PowerPoint Presentation</vt:lpstr>
      <vt:lpstr>The protocol – The fourth variant</vt:lpstr>
      <vt:lpstr>Result – 4th variant</vt:lpstr>
      <vt:lpstr>Summary</vt:lpstr>
      <vt:lpstr>Conclusion</vt:lpstr>
      <vt:lpstr>Timeline</vt:lpstr>
      <vt:lpstr>Q &amp; A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dinh trung</cp:lastModifiedBy>
  <cp:revision>131</cp:revision>
  <cp:lastPrinted>2016-03-02T22:29:47Z</cp:lastPrinted>
  <dcterms:created xsi:type="dcterms:W3CDTF">2015-12-11T00:28:24Z</dcterms:created>
  <dcterms:modified xsi:type="dcterms:W3CDTF">2017-10-20T01:16:16Z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